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עמוד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עמודת 3 תמונו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5/11/2023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nity-Technologies/ml-agent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60BE783-C792-58D3-E456-B6E2C5703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532737"/>
            <a:ext cx="8825658" cy="2073938"/>
          </a:xfrm>
        </p:spPr>
        <p:txBody>
          <a:bodyPr/>
          <a:lstStyle/>
          <a:p>
            <a:r>
              <a:rPr lang="en-US" dirty="0"/>
              <a:t>Reinforcement learning with Unity</a:t>
            </a:r>
            <a:endParaRPr lang="en-IL" dirty="0"/>
          </a:p>
        </p:txBody>
      </p:sp>
      <p:pic>
        <p:nvPicPr>
          <p:cNvPr id="1026" name="Picture 2" descr="DeepMind's AI is teaching itself parkour, and the results ...">
            <a:extLst>
              <a:ext uri="{FF2B5EF4-FFF2-40B4-BE49-F238E27FC236}">
                <a16:creationId xmlns:a16="http://schemas.microsoft.com/office/drawing/2014/main" id="{E60175E2-2B99-4B69-DB33-60EE3F1F5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8587" y="3448713"/>
            <a:ext cx="4314825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413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B0D2397-106D-DD63-D7D3-886F468C9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reinforcement learning?</a:t>
            </a:r>
            <a:endParaRPr lang="en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25D76AA-BE5C-598E-90B8-361B8C801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למידה מונחית חיזוקים או באנגלית </a:t>
            </a:r>
            <a:r>
              <a:rPr lang="en-US" dirty="0"/>
              <a:t>reinforcement learning</a:t>
            </a:r>
            <a:r>
              <a:rPr lang="he-IL" dirty="0"/>
              <a:t> היא אחת משלושת הפרדיגמות המרכזיות של למידת מכונה (</a:t>
            </a:r>
            <a:r>
              <a:rPr lang="en-US" dirty="0"/>
              <a:t>(supervised, unsupervised, reinforcement</a:t>
            </a:r>
          </a:p>
          <a:p>
            <a:pPr algn="r" rtl="1"/>
            <a:r>
              <a:rPr lang="he-IL" dirty="0"/>
              <a:t>בלמידה מונחית חיזוקים אנחנו נותנים לסוכנים בתוך סביבה מוגדרת חופש לפעול בעזרת סט פעולות שאנחנו מגדירים להם (לדוגמא בסביבה של הטסת מטוס סט הפעולות יכול להיות טוס למעלה</a:t>
            </a:r>
            <a:r>
              <a:rPr lang="en-US" dirty="0"/>
              <a:t>,</a:t>
            </a:r>
            <a:r>
              <a:rPr lang="he-IL" dirty="0"/>
              <a:t> טוס למטה</a:t>
            </a:r>
            <a:r>
              <a:rPr lang="en-US" dirty="0"/>
              <a:t>,</a:t>
            </a:r>
            <a:r>
              <a:rPr lang="he-IL" dirty="0"/>
              <a:t> טוס שמאלה</a:t>
            </a:r>
            <a:r>
              <a:rPr lang="en-US" dirty="0"/>
              <a:t>,</a:t>
            </a:r>
            <a:r>
              <a:rPr lang="he-IL" dirty="0"/>
              <a:t> טוס ימינה) הסוכנים "לומדים" ע"י חיזוקים או "פרס" שהם מקבלים לאחר שהם הצליחו לעשות משהו שהוא רצוי מבחינתנו</a:t>
            </a:r>
            <a:r>
              <a:rPr lang="en-US" dirty="0"/>
              <a:t>,</a:t>
            </a:r>
            <a:r>
              <a:rPr lang="he-IL" dirty="0"/>
              <a:t> אינטואיטיבית ניתן לחשוב על תהליך של אילוף כלב.</a:t>
            </a:r>
            <a:endParaRPr lang="en-IL" dirty="0"/>
          </a:p>
        </p:txBody>
      </p:sp>
      <p:pic>
        <p:nvPicPr>
          <p:cNvPr id="1026" name="Picture 2" descr="앉아 안자 훈련 강아지 개 GIF - Sit Training Dog - Discover &amp; Share GIFs">
            <a:extLst>
              <a:ext uri="{FF2B5EF4-FFF2-40B4-BE49-F238E27FC236}">
                <a16:creationId xmlns:a16="http://schemas.microsoft.com/office/drawing/2014/main" id="{C989236F-D5B4-CB6E-A108-E58405B4B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98" r="154"/>
          <a:stretch/>
        </p:blipFill>
        <p:spPr bwMode="auto">
          <a:xfrm>
            <a:off x="1454871" y="4392891"/>
            <a:ext cx="3048000" cy="172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g Training GIFs | Tenor">
            <a:extLst>
              <a:ext uri="{FF2B5EF4-FFF2-40B4-BE49-F238E27FC236}">
                <a16:creationId xmlns:a16="http://schemas.microsoft.com/office/drawing/2014/main" id="{2147583D-9113-6266-DE2B-60975E2FA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119" y="4392892"/>
            <a:ext cx="1704314" cy="172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chine learning GIF - Find on GIFER">
            <a:extLst>
              <a:ext uri="{FF2B5EF4-FFF2-40B4-BE49-F238E27FC236}">
                <a16:creationId xmlns:a16="http://schemas.microsoft.com/office/drawing/2014/main" id="{35041E87-3248-FDAF-FA0E-6488367B7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681" y="4396259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975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AF11FDC-9247-F325-95C5-B386BF0C2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Summary</a:t>
            </a:r>
            <a:endParaRPr lang="en-IL" dirty="0"/>
          </a:p>
        </p:txBody>
      </p:sp>
      <p:sp>
        <p:nvSpPr>
          <p:cNvPr id="5" name="מציין מיקום תוכן 4">
            <a:extLst>
              <a:ext uri="{FF2B5EF4-FFF2-40B4-BE49-F238E27FC236}">
                <a16:creationId xmlns:a16="http://schemas.microsoft.com/office/drawing/2014/main" id="{911B65C9-BDAF-FF7E-DD32-D83D4C304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466992"/>
            <a:ext cx="8946541" cy="4195481"/>
          </a:xfrm>
        </p:spPr>
        <p:txBody>
          <a:bodyPr>
            <a:normAutofit fontScale="92500" lnSpcReduction="20000"/>
          </a:bodyPr>
          <a:lstStyle/>
          <a:p>
            <a:pPr algn="r" rtl="1"/>
            <a:r>
              <a:rPr lang="he-IL" sz="1600" dirty="0"/>
              <a:t>למערכת למידה מונחית חיזוקים יש 2 חלקים מרכזיים – סוכן (</a:t>
            </a:r>
            <a:r>
              <a:rPr lang="en-US" sz="1600" dirty="0"/>
              <a:t>(agent</a:t>
            </a:r>
            <a:r>
              <a:rPr lang="he-IL" sz="1600" dirty="0"/>
              <a:t> וסביבת למידה (</a:t>
            </a:r>
            <a:r>
              <a:rPr lang="en-US" sz="1600" dirty="0"/>
              <a:t>learning environment</a:t>
            </a:r>
            <a:r>
              <a:rPr lang="he-IL" sz="1600" dirty="0"/>
              <a:t>)</a:t>
            </a:r>
          </a:p>
          <a:p>
            <a:pPr algn="r" rtl="1"/>
            <a:r>
              <a:rPr lang="he-IL" sz="1800" dirty="0"/>
              <a:t>לסוכן אנחנו מגדירים מהם הפעולות שהוא יודע לבצע – לדוגמא סוכן שלומד לנהוג במכונית – יידע להזיז את ההגה</a:t>
            </a:r>
            <a:r>
              <a:rPr lang="en-US" sz="1800" dirty="0"/>
              <a:t>,</a:t>
            </a:r>
            <a:r>
              <a:rPr lang="he-IL" sz="1800" dirty="0"/>
              <a:t> ללחוץ על דוושת הגז</a:t>
            </a:r>
            <a:r>
              <a:rPr lang="en-US" sz="1800" dirty="0"/>
              <a:t>,</a:t>
            </a:r>
            <a:r>
              <a:rPr lang="he-IL" sz="1800" dirty="0"/>
              <a:t> ללחוץ על דוושת הברקס.</a:t>
            </a:r>
          </a:p>
          <a:p>
            <a:pPr algn="r" rtl="1"/>
            <a:r>
              <a:rPr lang="he-IL" sz="1800" dirty="0"/>
              <a:t>סביבת למידה היא הסביבה שבתוכה הסוכנים שלנו לומדים וצוברים </a:t>
            </a:r>
            <a:r>
              <a:rPr lang="he-IL" sz="1800" dirty="0" err="1"/>
              <a:t>נסיון</a:t>
            </a:r>
            <a:r>
              <a:rPr lang="he-IL" sz="1800" dirty="0"/>
              <a:t> – בדוגמא למעלה סביבת למידה המתבקשת היא מסלול </a:t>
            </a:r>
            <a:r>
              <a:rPr lang="he-IL" sz="1800" dirty="0" err="1"/>
              <a:t>מירוץ</a:t>
            </a:r>
            <a:r>
              <a:rPr lang="he-IL" sz="1800" dirty="0"/>
              <a:t> שהמכוניות נוסעות סביבו</a:t>
            </a:r>
          </a:p>
          <a:p>
            <a:pPr algn="r" rtl="1"/>
            <a:r>
              <a:rPr lang="he-IL" sz="1800" dirty="0"/>
              <a:t>בלמידה מונחית חיזוקים – הסוכנים שלנו לומדים ע"י מעין תהליך שמדמה תהליך אבולוציוני – אנו מגדירים בסביבת הלמידה שלנו אירועים שעבורם הסוכן מקבל תגמול חיובי</a:t>
            </a:r>
            <a:r>
              <a:rPr lang="en-US" sz="1800" dirty="0"/>
              <a:t>/</a:t>
            </a:r>
            <a:r>
              <a:rPr lang="he-IL" sz="1800" dirty="0"/>
              <a:t>שלילי – פרס או עונש על פעולה רצויה או לא רצויה – פרס ועונש ניתנים לביטוי בהקשר שלנו ע"י מספר שלם או </a:t>
            </a:r>
            <a:r>
              <a:rPr lang="en-US" sz="1800" dirty="0"/>
              <a:t>float</a:t>
            </a:r>
            <a:r>
              <a:rPr lang="he-IL" sz="1800" dirty="0"/>
              <a:t> – כאשר פרסים הם מספרים חיוביים ועונשים הם מספרים שליליים – לאורך פעולת הסוכן העונשים והתגמולים </a:t>
            </a:r>
            <a:r>
              <a:rPr lang="he-IL" sz="1800" dirty="0" err="1"/>
              <a:t>נסכמים</a:t>
            </a:r>
            <a:r>
              <a:rPr lang="he-IL" sz="1800" dirty="0"/>
              <a:t> ועבור ריצה מסוימת הסוכן קיבל "ניקוד" מסוים.</a:t>
            </a:r>
          </a:p>
          <a:p>
            <a:pPr algn="r" rtl="1"/>
            <a:r>
              <a:rPr lang="he-IL" sz="1800" dirty="0"/>
              <a:t>בחזרה לדוגמת המכוניות – פרס עבור סוכן יכול להיות אם הסוכן הצליח להגיע מנקודת המוצא לנקודת היעד ועונש יכול להיות עבור סטייה מהמסלול לדוגמא</a:t>
            </a:r>
          </a:p>
          <a:p>
            <a:pPr algn="r" rtl="1"/>
            <a:r>
              <a:rPr lang="he-IL" sz="1800" dirty="0"/>
              <a:t>בעצם הלמידה נעשית ע"י רצף של פעולות שנעשות ע"י הסוכן – כאשר מסלולי פעולה שהובילו לסך </a:t>
            </a:r>
            <a:r>
              <a:rPr lang="he-IL" sz="1800" dirty="0" err="1"/>
              <a:t>הכל</a:t>
            </a:r>
            <a:r>
              <a:rPr lang="he-IL" sz="1800" dirty="0"/>
              <a:t> פרס גדול יותר – מועדפים – ולאורך כמות </a:t>
            </a:r>
            <a:r>
              <a:rPr lang="he-IL" sz="1800" dirty="0" err="1"/>
              <a:t>איטרציות</a:t>
            </a:r>
            <a:r>
              <a:rPr lang="he-IL" sz="1800" dirty="0"/>
              <a:t> גדולה כל פעם נלקחים מסלולי פעולה שהובילו לפרס גדול יותר – בצורה </a:t>
            </a:r>
            <a:r>
              <a:rPr lang="he-IL" sz="1800" dirty="0" err="1"/>
              <a:t>איטרטיבית</a:t>
            </a:r>
            <a:r>
              <a:rPr lang="he-IL" sz="1800" dirty="0"/>
              <a:t> בונים מסלולי פעולה מורכבים יותר מאלה שנלקחו בעבר – בגלל זה קראתי לזה תהליך אבולוציוני – החזק שורד וממשיך הלאה ובצורה מקבילה "החלש" או מסלול שהוביל לפרס נמוך לא נשמר ע"י המערכת ונזרק.</a:t>
            </a:r>
          </a:p>
          <a:p>
            <a:pPr algn="r" rtl="1"/>
            <a:endParaRPr lang="he-IL" sz="1800" dirty="0"/>
          </a:p>
        </p:txBody>
      </p:sp>
    </p:spTree>
    <p:extLst>
      <p:ext uri="{BB962C8B-B14F-4D97-AF65-F5344CB8AC3E}">
        <p14:creationId xmlns:p14="http://schemas.microsoft.com/office/powerpoint/2010/main" val="2654621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7D0223C-4CE6-E198-B1E5-78B509B31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cycle</a:t>
            </a:r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EC8D88F-531E-A9DC-722B-57CDA8CA8B07}"/>
              </a:ext>
            </a:extLst>
          </p:cNvPr>
          <p:cNvSpPr txBox="1"/>
          <p:nvPr/>
        </p:nvSpPr>
        <p:spPr>
          <a:xfrm>
            <a:off x="4234650" y="1507817"/>
            <a:ext cx="7517426" cy="5350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מהלך </a:t>
            </a:r>
            <a:r>
              <a:rPr kumimoji="0" lang="he-IL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למידה מונחית חיזוקים מורכב מארבעה שלבים שחוזרים על עצמם שוב ושוב</a:t>
            </a: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he-IL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שלב 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קליטת הנתונים</a:t>
            </a:r>
            <a:r>
              <a:rPr kumimoji="0" lang="he-IL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Times New Roman" panose="02020603050405020304" pitchFamily="18" charset="0"/>
              </a:rPr>
              <a:t>– בשלב זה הסוכן 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קולט נתונים מהסביבה – לדוגמא עבור סוכן שנוהג במכונית היינו רוצים לדמות ראייה והקלט יהיה תמונה שהנהג רואה מולו ברגע נתון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,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בנוסף הנהג יכול לדעת מה המהירות הנוכחית של המכונית</a:t>
            </a: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he-IL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שלב 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ההחלטה – בשלב זה הסוכן משתמש בקלט שקיבל לקיים החלטה לגבי הצעד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/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ים הבאים שלו – בדוגמת הנהג – האם לסובב את ההגה ולאן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,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האם ללחוץ על דוושת הגז וכמה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, 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האם ללחוץ על דוושת הברקס וכמה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וכו</a:t>
            </a:r>
            <a:r>
              <a:rPr lang="en-US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'</a:t>
            </a:r>
            <a:endParaRPr lang="he-IL" sz="2000" dirty="0">
              <a:solidFill>
                <a:prstClr val="white"/>
              </a:solidFill>
              <a:latin typeface="Century Gothic" panose="020B0502020202020204"/>
              <a:ea typeface="+mj-ea"/>
              <a:cs typeface="Times New Roman" panose="02020603050405020304" pitchFamily="18" charset="0"/>
            </a:endParaRP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שלב הפעולה – בשלב זה מבצע הסוכן את כל הפעולות שהחליט לבצע בשלב הקודם</a:t>
            </a: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שלב הפרס – בשלב זה מחושב הפרס שמגיע לסוכן עבור הפעולה שעשה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באיטרציה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זו.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נסכמים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ערכי הפרס והעונש שהפעולה שעשה הקנתה לו ובשלב זה מבצעים למידה בעצם – האם הפעולות האלה היו טובות ויש להמשיך לעשות אותן או שהן הובילו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לכשלון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ויש </a:t>
            </a:r>
            <a:r>
              <a:rPr lang="he-IL" sz="2000" dirty="0" err="1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להמנע</a:t>
            </a:r>
            <a:r>
              <a:rPr lang="he-IL" sz="2000" dirty="0">
                <a:solidFill>
                  <a:prstClr val="white"/>
                </a:solidFill>
                <a:latin typeface="Century Gothic" panose="020B0502020202020204"/>
                <a:ea typeface="+mj-ea"/>
                <a:cs typeface="Times New Roman" panose="02020603050405020304" pitchFamily="18" charset="0"/>
              </a:rPr>
              <a:t> מלהמשיך לעשות אותן (זה קצת מזכיר תהליך מבט לאחור ביחידות צבאיות כאשר מנסים להפיק לקחים)</a:t>
            </a:r>
          </a:p>
          <a:p>
            <a:pPr marL="342900" marR="0" lvl="0" indent="-342900" algn="r" defTabSz="457200" rtl="1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IL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B6388E11-DE45-3246-93B3-3BED3575B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2107557"/>
            <a:ext cx="3267075" cy="2143125"/>
          </a:xfrm>
          <a:prstGeom prst="rect">
            <a:avLst/>
          </a:prstGeom>
        </p:spPr>
      </p:pic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F1E0DF47-1FB0-F27B-EEF1-926F8C3CD338}"/>
              </a:ext>
            </a:extLst>
          </p:cNvPr>
          <p:cNvSpPr txBox="1"/>
          <p:nvPr/>
        </p:nvSpPr>
        <p:spPr>
          <a:xfrm>
            <a:off x="646111" y="4509856"/>
            <a:ext cx="3267075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/>
              <a:t>*נלקח מסרטון </a:t>
            </a:r>
            <a:r>
              <a:rPr lang="he-IL" dirty="0" err="1"/>
              <a:t>היוטיוב</a:t>
            </a:r>
            <a:r>
              <a:rPr lang="he-IL" dirty="0"/>
              <a:t> של </a:t>
            </a:r>
            <a:r>
              <a:rPr lang="en-US" dirty="0"/>
              <a:t>code monkey 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56359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382AEA1-9172-F791-9AD7-975614EB1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0FD0652-FD6B-B44F-8FA2-613A2BA04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ב</a:t>
            </a:r>
            <a:r>
              <a:rPr lang="en-US" dirty="0"/>
              <a:t>unity</a:t>
            </a:r>
            <a:r>
              <a:rPr lang="he-IL" dirty="0"/>
              <a:t> ניתן לאמן מודלים ע"י למידה מונחית חיזוקים בעזרת ספרייה שנקראת </a:t>
            </a:r>
            <a:r>
              <a:rPr lang="en-US" dirty="0"/>
              <a:t>ML-Agents</a:t>
            </a:r>
          </a:p>
          <a:p>
            <a:pPr algn="r" rtl="1"/>
            <a:r>
              <a:rPr lang="en-US" dirty="0">
                <a:hlinkClick r:id="rId2"/>
              </a:rPr>
              <a:t>https://github.com/Unity-Technologies/ml-agents</a:t>
            </a:r>
            <a:endParaRPr lang="en-US" dirty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258778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יונים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918</TotalTime>
  <Words>548</Words>
  <Application>Microsoft Office PowerPoint</Application>
  <PresentationFormat>מסך רחב</PresentationFormat>
  <Paragraphs>20</Paragraphs>
  <Slides>5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יונים</vt:lpstr>
      <vt:lpstr>Reinforcement learning with Unity</vt:lpstr>
      <vt:lpstr>What is reinforcement learning?</vt:lpstr>
      <vt:lpstr>Reinforcement learning Summary</vt:lpstr>
      <vt:lpstr>Reinforcement Learning cycle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with Unity</dc:title>
  <dc:creator>דניאל גילקרוב</dc:creator>
  <cp:lastModifiedBy>Daniel Gilkarov</cp:lastModifiedBy>
  <cp:revision>10</cp:revision>
  <dcterms:created xsi:type="dcterms:W3CDTF">2023-05-01T10:19:05Z</dcterms:created>
  <dcterms:modified xsi:type="dcterms:W3CDTF">2023-05-11T16:50:57Z</dcterms:modified>
</cp:coreProperties>
</file>

<file path=docProps/thumbnail.jpeg>
</file>